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News Cycle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7D75DDD-E174-4566-BEF0-E5C2B81AFD2C}">
  <a:tblStyle styleId="{37D75DDD-E174-4566-BEF0-E5C2B81AFD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5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ewsCycle-regular.fntdata"/><Relationship Id="rId25" Type="http://schemas.openxmlformats.org/officeDocument/2006/relationships/font" Target="fonts/ProximaNova-boldItalic.fntdata"/><Relationship Id="rId27" Type="http://schemas.openxmlformats.org/officeDocument/2006/relationships/font" Target="fonts/NewsCycle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7ddae0cb2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7ddae0cb2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7ddae0cb2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7ddae0cb2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74848c80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74848c80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74848c80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74848c80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74848c80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74848c80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8a8474ae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8a8474ae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74848c80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74848c80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53a723f2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53a723f2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74848c8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74848c8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924252c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924252c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34b56c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34b56c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7ddae0cb2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7ddae0cb2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800"/>
              <a:buFont typeface="News Cycle"/>
              <a:buChar char="●"/>
            </a:pPr>
            <a:r>
              <a:rPr lang="en" sz="18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Data Cleaning</a:t>
            </a:r>
            <a:endParaRPr sz="18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Drop variables (numeric and categorical)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800"/>
              <a:buFont typeface="News Cycle"/>
              <a:buChar char="●"/>
            </a:pPr>
            <a:r>
              <a:rPr lang="en" sz="18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Feature Selection</a:t>
            </a:r>
            <a:endParaRPr sz="18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Filtering (Single unit in Manhattan)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Change data type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800"/>
              <a:buFont typeface="News Cycle"/>
              <a:buChar char="●"/>
            </a:pPr>
            <a:r>
              <a:rPr lang="en" sz="18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Feature Engineering</a:t>
            </a:r>
            <a:endParaRPr sz="18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New variables (Year, Month, Day)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Adjust Outliers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800"/>
              <a:buFont typeface="News Cycle"/>
              <a:buChar char="●"/>
            </a:pPr>
            <a:r>
              <a:rPr lang="en" sz="18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Dataset Limitations </a:t>
            </a:r>
            <a:endParaRPr sz="18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Missing purchase details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Large amount of missing values</a:t>
            </a:r>
            <a:endParaRPr sz="1400">
              <a:solidFill>
                <a:srgbClr val="202729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400"/>
              <a:buFont typeface="News Cycle"/>
              <a:buChar char="○"/>
            </a:pPr>
            <a:r>
              <a:rPr lang="en" sz="1400">
                <a:solidFill>
                  <a:srgbClr val="202729"/>
                </a:solidFill>
                <a:latin typeface="News Cycle"/>
                <a:ea typeface="News Cycle"/>
                <a:cs typeface="News Cycle"/>
                <a:sym typeface="News Cycle"/>
              </a:rPr>
              <a:t>Square feet columns include too many “0” values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9360d2fc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9360d2fc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74848c80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74848c80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58675" y="4499106"/>
            <a:ext cx="548700" cy="548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58675" y="4499106"/>
            <a:ext cx="548700" cy="548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58675" y="4499106"/>
            <a:ext cx="548700" cy="548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58675" y="4499106"/>
            <a:ext cx="548700" cy="548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ews Cycle"/>
              <a:buNone/>
              <a:defRPr sz="2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●"/>
              <a:defRPr sz="1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○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■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●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○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■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●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○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■"/>
              <a:defRPr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3">
            <a:alphaModFix/>
          </a:blip>
          <a:srcRect b="15597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2167150" y="1720700"/>
            <a:ext cx="6976800" cy="1189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Manhattan Sales Price Prediction</a:t>
            </a:r>
            <a:endParaRPr sz="41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Char char="-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Sponsored by APT212 INC. 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0" y="3314775"/>
            <a:ext cx="7515300" cy="67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Group 3</a:t>
            </a:r>
            <a:endParaRPr sz="17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Yaxin Xu, Jessica Jiang, Eric Sedaghat, Zhirui Chen</a:t>
            </a:r>
            <a:endParaRPr sz="17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325" y="1320100"/>
            <a:ext cx="1480774" cy="191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1088" t="0"/>
          <a:stretch/>
        </p:blipFill>
        <p:spPr>
          <a:xfrm>
            <a:off x="262125" y="558050"/>
            <a:ext cx="8397174" cy="4116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99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Mean Price of Each Neighborhood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6. </a:t>
            </a:r>
            <a:r>
              <a:rPr b="1" lang="en"/>
              <a:t>Results &amp; Analysis</a:t>
            </a:r>
            <a:endParaRPr b="1"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5058525" y="696300"/>
            <a:ext cx="344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Based on Mean Squared Error (MSE)</a:t>
            </a:r>
            <a:endParaRPr/>
          </a:p>
        </p:txBody>
      </p:sp>
      <p:graphicFrame>
        <p:nvGraphicFramePr>
          <p:cNvPr id="151" name="Google Shape;151;p23"/>
          <p:cNvGraphicFramePr/>
          <p:nvPr/>
        </p:nvGraphicFramePr>
        <p:xfrm>
          <a:off x="4774875" y="127644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{37D75DDD-E174-4566-BEF0-E5C2B81AFD2C}</a:tableStyleId>
              </a:tblPr>
              <a:tblGrid>
                <a:gridCol w="1335900"/>
                <a:gridCol w="1335900"/>
                <a:gridCol w="1335900"/>
              </a:tblGrid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Training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Validation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XGBoost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0.176455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0.296757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Random Forest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0.500639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0.508324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Lasso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0.509807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0.510199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SVR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0.520197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0.516380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Neural Networks</a:t>
                      </a:r>
                      <a:endParaRPr b="1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0.246855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0.519644</a:t>
                      </a:r>
                      <a:endParaRPr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b="0" l="0" r="0" t="2458"/>
          <a:stretch/>
        </p:blipFill>
        <p:spPr>
          <a:xfrm>
            <a:off x="132150" y="1393150"/>
            <a:ext cx="4572001" cy="2839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7. Risks &amp; Improvements</a:t>
            </a:r>
            <a:endParaRPr b="1"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1152475"/>
            <a:ext cx="395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/>
              <a:t>Risks</a:t>
            </a:r>
            <a:endParaRPr b="1"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Market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Competitive/Reputation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Quality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Resources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Financial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/>
              <a:t>Improvements </a:t>
            </a:r>
            <a:endParaRPr b="1"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Community features variables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Keeping more categorical variables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Price Prediction Calculator </a:t>
            </a:r>
            <a:endParaRPr sz="1800"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900" y="2212550"/>
            <a:ext cx="4575000" cy="2148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8. </a:t>
            </a:r>
            <a:r>
              <a:rPr b="1" lang="en"/>
              <a:t>Conclusion</a:t>
            </a:r>
            <a:endParaRPr b="1"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11700" y="1152475"/>
            <a:ext cx="4577400" cy="27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XGBoost performed the best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Neighborhood is a big factor in </a:t>
            </a:r>
            <a:r>
              <a:rPr lang="en"/>
              <a:t>determining</a:t>
            </a:r>
            <a:r>
              <a:rPr lang="en"/>
              <a:t> sales price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has to adjust to </a:t>
            </a:r>
            <a:r>
              <a:rPr lang="en"/>
              <a:t>trends</a:t>
            </a:r>
            <a:r>
              <a:rPr lang="en"/>
              <a:t> and cycles, </a:t>
            </a:r>
            <a:r>
              <a:rPr lang="en"/>
              <a:t>continuous</a:t>
            </a:r>
            <a:r>
              <a:rPr lang="en"/>
              <a:t> improvement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 estate market is bouncing back from the pandemic - high demand for </a:t>
            </a:r>
            <a:r>
              <a:rPr lang="en"/>
              <a:t>luxury</a:t>
            </a:r>
            <a:r>
              <a:rPr lang="en"/>
              <a:t> real estate</a:t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9100" y="593450"/>
            <a:ext cx="4254899" cy="28366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7" name="Google Shape;167;p25"/>
          <p:cNvSpPr txBox="1"/>
          <p:nvPr/>
        </p:nvSpPr>
        <p:spPr>
          <a:xfrm>
            <a:off x="567375" y="3859950"/>
            <a:ext cx="77571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APT212 will continue to be a disruptive force in NYC real estate providing the best for their clientele and those new to real estate.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0" y="1925325"/>
            <a:ext cx="9144000" cy="64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2827625" y="1956075"/>
            <a:ext cx="3404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Thank you!</a:t>
            </a:r>
            <a:endParaRPr b="1"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Citations</a:t>
            </a:r>
            <a:endParaRPr b="1"/>
          </a:p>
        </p:txBody>
      </p:sp>
      <p:sp>
        <p:nvSpPr>
          <p:cNvPr id="179" name="Google Shape;179;p27"/>
          <p:cNvSpPr txBox="1"/>
          <p:nvPr/>
        </p:nvSpPr>
        <p:spPr>
          <a:xfrm>
            <a:off x="409350" y="1254725"/>
            <a:ext cx="84804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Asaftei, Gabriel Morgan, et al. “Getting Ahead of the Market: How Big Data Is Transforming Real Estate.”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McKinsey &amp; Company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McKinsey &amp; Company, 30 Mar. 2021, www.mckinsey.com/industries/real-estate/our-insights/getting-ahead-of-the-market-how-big-data-is-transforming-real-estate. </a:t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Barr, Daniel. “Real Estate Valuation Using Regression Analysis – a Tutorial.”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Toptal Finance Blog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Toptal, 28 June 2018, www.toptal.com/finance/real-estate/real-estate-valuation. </a:t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Jermain, Nate. “Home Value Prediction.”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Medium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Towards Data Science, 5 Apr. 2019, towardsdatascience.com/home-value-prediction-2de1c293853c. </a:t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Nguyen, Joseph. “4 Key Factors That Drive the Real Estate Market.”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Investopedia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Investopedia, 28 July 2021, www.investopedia.com/articles/mortages-real-estate/11/factors-affecting-real-estate-market.asp.</a:t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Paynter, Sarah. “Here's Where NYC's Real Estate Market Stands Right Now.”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New York Post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New York Post, 20 July 2021, nypost.com/article/nyc-real-estate-market-housing-prices/. </a:t>
            </a:r>
            <a:endParaRPr b="1"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ews Cycle"/>
              <a:ea typeface="News Cycle"/>
              <a:cs typeface="News Cycle"/>
              <a:sym typeface="News Cycle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Shkury, Shimon. “Q2 2021 Numbers Affirm New York City's MULTIFAMILY COMEBACK.” </a:t>
            </a:r>
            <a:r>
              <a:rPr i="1" lang="en" sz="1100">
                <a:latin typeface="News Cycle"/>
                <a:ea typeface="News Cycle"/>
                <a:cs typeface="News Cycle"/>
                <a:sym typeface="News Cycle"/>
              </a:rPr>
              <a:t>Forbes</a:t>
            </a:r>
            <a:r>
              <a:rPr lang="en" sz="1100">
                <a:latin typeface="News Cycle"/>
                <a:ea typeface="News Cycle"/>
                <a:cs typeface="News Cycle"/>
                <a:sym typeface="News Cycle"/>
              </a:rPr>
              <a:t>, Forbes Magazine, 6 Aug. 2021, www.forbes.com/sites/shimonshkury/2021/08/06/q2-2021-numbers-affirm-new-york-citys-multifamily-comeback/?sh=4ff333d52144. </a:t>
            </a:r>
            <a:endParaRPr sz="1300"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4241300" y="0"/>
            <a:ext cx="45948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4354750" y="216300"/>
            <a:ext cx="4594800" cy="4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INDEX</a:t>
            </a:r>
            <a:endParaRPr b="1"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Project Summary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About APT212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Business Problem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Analytic Problem Statement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Problem Solving Approach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Results &amp; Analysis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Risks &amp; Improvements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ews Cycle"/>
              <a:buAutoNum type="arabicPeriod"/>
            </a:pPr>
            <a:r>
              <a:rPr lang="en" sz="2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Conclusion </a:t>
            </a:r>
            <a:endParaRPr sz="26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b="1" lang="en"/>
              <a:t>Project Summary</a:t>
            </a:r>
            <a:endParaRPr b="1"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152475"/>
            <a:ext cx="379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York Real Estate Market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Significance of accurate pricing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APT212 Investment projection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What's</a:t>
            </a:r>
            <a:r>
              <a:rPr lang="en"/>
              <a:t> missing?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we come 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Projects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Approach to the problem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 Constraint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0" l="0" r="17362" t="0"/>
          <a:stretch/>
        </p:blipFill>
        <p:spPr>
          <a:xfrm>
            <a:off x="4341900" y="795500"/>
            <a:ext cx="4802099" cy="36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 About APT212</a:t>
            </a:r>
            <a:endParaRPr b="1"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429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Growing and </a:t>
            </a:r>
            <a:r>
              <a:rPr lang="en"/>
              <a:t>Disruptive</a:t>
            </a:r>
            <a:r>
              <a:rPr lang="en"/>
              <a:t> Force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Developments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Financing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Rentals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they are moving into investment space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Key is bridging the gap of knowledge for the uncommon investor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Where our model comes in 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300" y="134224"/>
            <a:ext cx="4021601" cy="477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3. Business Problem</a:t>
            </a:r>
            <a:endParaRPr b="1"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510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Real Estate investment opportunity to everyday people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Empower those who don’t have the background nor the time to learn about real estate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Investment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</a:t>
            </a:r>
            <a:r>
              <a:rPr lang="en"/>
              <a:t>potential</a:t>
            </a:r>
            <a:r>
              <a:rPr lang="en"/>
              <a:t> investors to looks different opportunities in common metrics like ROI, IRR, and net gain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Requires user input of Sales and Rental Prices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Build a model to help users fill out the investment model with confidence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500" y="1152475"/>
            <a:ext cx="3419699" cy="24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r>
              <a:rPr b="1" lang="en"/>
              <a:t>. Analytic Problem Statement</a:t>
            </a:r>
            <a:endParaRPr b="1"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Source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NYC Open Data provided by Department of Finance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Structure of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Minimize dataset dimension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data ready for modeling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XGBoost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Lasso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 Vector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Neural Network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Mean Square Error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to evaluate a model’s performance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097" y="554775"/>
            <a:ext cx="3872199" cy="346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74075" y="661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5. Problem Solving Approach</a:t>
            </a:r>
            <a:endParaRPr b="1"/>
          </a:p>
        </p:txBody>
      </p:sp>
      <p:sp>
        <p:nvSpPr>
          <p:cNvPr id="106" name="Google Shape;106;p19"/>
          <p:cNvSpPr/>
          <p:nvPr/>
        </p:nvSpPr>
        <p:spPr>
          <a:xfrm>
            <a:off x="574550" y="1607913"/>
            <a:ext cx="1371000" cy="1212900"/>
          </a:xfrm>
          <a:prstGeom prst="hexagon">
            <a:avLst>
              <a:gd fmla="val 17429" name="adj"/>
              <a:gd fmla="val 115470" name="vf"/>
            </a:avLst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2681850" y="2820825"/>
            <a:ext cx="1371000" cy="12129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</a:t>
            </a: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4734550" y="1604925"/>
            <a:ext cx="1590000" cy="1218900"/>
          </a:xfrm>
          <a:prstGeom prst="hexagon">
            <a:avLst>
              <a:gd fmla="val 21579" name="adj"/>
              <a:gd fmla="val 115470" name="vf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Feature </a:t>
            </a:r>
            <a:r>
              <a:rPr lang="en" sz="1300"/>
              <a:t>Engineering</a:t>
            </a:r>
            <a:endParaRPr sz="1300"/>
          </a:p>
        </p:txBody>
      </p:sp>
      <p:sp>
        <p:nvSpPr>
          <p:cNvPr id="109" name="Google Shape;109;p19"/>
          <p:cNvSpPr/>
          <p:nvPr/>
        </p:nvSpPr>
        <p:spPr>
          <a:xfrm>
            <a:off x="6915175" y="2820825"/>
            <a:ext cx="1621200" cy="12129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Limitations</a:t>
            </a:r>
            <a:endParaRPr/>
          </a:p>
        </p:txBody>
      </p:sp>
      <p:cxnSp>
        <p:nvCxnSpPr>
          <p:cNvPr id="110" name="Google Shape;110;p19"/>
          <p:cNvCxnSpPr>
            <a:stCxn id="106" idx="0"/>
            <a:endCxn id="107" idx="3"/>
          </p:cNvCxnSpPr>
          <p:nvPr/>
        </p:nvCxnSpPr>
        <p:spPr>
          <a:xfrm>
            <a:off x="1945550" y="2214363"/>
            <a:ext cx="736200" cy="12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9"/>
          <p:cNvCxnSpPr>
            <a:stCxn id="107" idx="0"/>
            <a:endCxn id="108" idx="3"/>
          </p:cNvCxnSpPr>
          <p:nvPr/>
        </p:nvCxnSpPr>
        <p:spPr>
          <a:xfrm flipH="1" rot="10800000">
            <a:off x="4052850" y="2214375"/>
            <a:ext cx="681600" cy="12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9"/>
          <p:cNvSpPr txBox="1"/>
          <p:nvPr/>
        </p:nvSpPr>
        <p:spPr>
          <a:xfrm>
            <a:off x="408850" y="3011625"/>
            <a:ext cx="191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ews Cycle"/>
              <a:buChar char="➢"/>
            </a:pPr>
            <a:r>
              <a:rPr lang="en">
                <a:latin typeface="News Cycle"/>
                <a:ea typeface="News Cycle"/>
                <a:cs typeface="News Cycle"/>
                <a:sym typeface="News Cycle"/>
              </a:rPr>
              <a:t>Drop variables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ews Cycle"/>
              <a:buChar char="➢"/>
            </a:pPr>
            <a:r>
              <a:rPr lang="en">
                <a:latin typeface="News Cycle"/>
                <a:ea typeface="News Cycle"/>
                <a:cs typeface="News Cycle"/>
                <a:sym typeface="News Cycle"/>
              </a:rPr>
              <a:t>Numeric and categorical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113" name="Google Shape;113;p19"/>
          <p:cNvCxnSpPr>
            <a:stCxn id="106" idx="5"/>
            <a:endCxn id="108" idx="4"/>
          </p:cNvCxnSpPr>
          <p:nvPr/>
        </p:nvCxnSpPr>
        <p:spPr>
          <a:xfrm flipH="1" rot="10800000">
            <a:off x="1734154" y="1604913"/>
            <a:ext cx="32634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9"/>
          <p:cNvCxnSpPr>
            <a:stCxn id="107" idx="1"/>
            <a:endCxn id="109" idx="2"/>
          </p:cNvCxnSpPr>
          <p:nvPr/>
        </p:nvCxnSpPr>
        <p:spPr>
          <a:xfrm>
            <a:off x="3749625" y="4033725"/>
            <a:ext cx="346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9"/>
          <p:cNvCxnSpPr>
            <a:stCxn id="107" idx="2"/>
          </p:cNvCxnSpPr>
          <p:nvPr/>
        </p:nvCxnSpPr>
        <p:spPr>
          <a:xfrm flipH="1">
            <a:off x="-14325" y="4033725"/>
            <a:ext cx="2999400" cy="4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9"/>
          <p:cNvCxnSpPr>
            <a:stCxn id="106" idx="3"/>
          </p:cNvCxnSpPr>
          <p:nvPr/>
        </p:nvCxnSpPr>
        <p:spPr>
          <a:xfrm flipH="1">
            <a:off x="50" y="2214363"/>
            <a:ext cx="574500" cy="18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9"/>
          <p:cNvSpPr txBox="1"/>
          <p:nvPr/>
        </p:nvSpPr>
        <p:spPr>
          <a:xfrm>
            <a:off x="2459250" y="1766475"/>
            <a:ext cx="19182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➢"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Filtering (Single unit in Manhattan)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➢"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Change data type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118" name="Google Shape;118;p19"/>
          <p:cNvCxnSpPr>
            <a:stCxn id="108" idx="5"/>
          </p:cNvCxnSpPr>
          <p:nvPr/>
        </p:nvCxnSpPr>
        <p:spPr>
          <a:xfrm>
            <a:off x="6061524" y="1604925"/>
            <a:ext cx="3276000" cy="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9"/>
          <p:cNvCxnSpPr>
            <a:stCxn id="109" idx="0"/>
          </p:cNvCxnSpPr>
          <p:nvPr/>
        </p:nvCxnSpPr>
        <p:spPr>
          <a:xfrm flipH="1" rot="10800000">
            <a:off x="8536375" y="1649475"/>
            <a:ext cx="708900" cy="177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9"/>
          <p:cNvCxnSpPr>
            <a:stCxn id="108" idx="0"/>
          </p:cNvCxnSpPr>
          <p:nvPr/>
        </p:nvCxnSpPr>
        <p:spPr>
          <a:xfrm>
            <a:off x="6324550" y="2214375"/>
            <a:ext cx="59070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9"/>
          <p:cNvSpPr txBox="1"/>
          <p:nvPr/>
        </p:nvSpPr>
        <p:spPr>
          <a:xfrm>
            <a:off x="4789175" y="3011625"/>
            <a:ext cx="19182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➢"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New variables (Year, Month, Day)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 Cycle"/>
              <a:buChar char="➢"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Adjust Outliers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6490200" y="1681125"/>
            <a:ext cx="24174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ews Cycle"/>
              <a:buChar char="➢"/>
            </a:pPr>
            <a:r>
              <a:rPr lang="en"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Missing purchase details</a:t>
            </a:r>
            <a:endParaRPr sz="12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ews Cycle"/>
              <a:buChar char="➢"/>
            </a:pPr>
            <a:r>
              <a:rPr lang="en"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Large amount of missing values</a:t>
            </a:r>
            <a:endParaRPr sz="12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ews Cycle"/>
              <a:buChar char="➢"/>
            </a:pPr>
            <a:r>
              <a:rPr lang="en"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Square feet columns include too many “0” values</a:t>
            </a:r>
            <a:endParaRPr sz="12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6. </a:t>
            </a:r>
            <a:r>
              <a:rPr b="1" lang="en"/>
              <a:t>Results &amp; Analysis</a:t>
            </a:r>
            <a:endParaRPr b="1"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75" y="1584725"/>
            <a:ext cx="4084151" cy="248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56250"/>
            <a:ext cx="4231775" cy="248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2068650" y="4074000"/>
            <a:ext cx="19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ews Cycle"/>
                <a:ea typeface="News Cycle"/>
                <a:cs typeface="News Cycle"/>
                <a:sym typeface="News Cycle"/>
              </a:rPr>
              <a:t>Before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6419250" y="4074000"/>
            <a:ext cx="83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ews Cycle"/>
                <a:ea typeface="News Cycle"/>
                <a:cs typeface="News Cycle"/>
                <a:sym typeface="News Cycle"/>
              </a:rPr>
              <a:t>After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3405300" y="1086875"/>
            <a:ext cx="22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ews Cycle"/>
                <a:ea typeface="News Cycle"/>
                <a:cs typeface="News Cycle"/>
                <a:sym typeface="News Cycle"/>
              </a:rPr>
              <a:t>Box Plot Against Sale Price</a:t>
            </a:r>
            <a:endParaRPr b="1"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899" y="652825"/>
            <a:ext cx="8391823" cy="406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175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Number of Listings Per Neighborhood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